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9" r:id="rId2"/>
    <p:sldId id="256" r:id="rId3"/>
    <p:sldId id="257" r:id="rId4"/>
    <p:sldId id="264" r:id="rId5"/>
    <p:sldId id="261" r:id="rId6"/>
    <p:sldId id="263" r:id="rId7"/>
    <p:sldId id="262" r:id="rId8"/>
    <p:sldId id="258" r:id="rId9"/>
    <p:sldId id="269" r:id="rId10"/>
    <p:sldId id="275" r:id="rId11"/>
    <p:sldId id="277" r:id="rId12"/>
    <p:sldId id="276" r:id="rId13"/>
    <p:sldId id="278" r:id="rId14"/>
    <p:sldId id="270" r:id="rId15"/>
    <p:sldId id="273" r:id="rId16"/>
    <p:sldId id="274" r:id="rId17"/>
    <p:sldId id="260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8"/>
    <a:srgbClr val="6161FF"/>
    <a:srgbClr val="CB4A35"/>
    <a:srgbClr val="202472"/>
    <a:srgbClr val="292E93"/>
    <a:srgbClr val="3333CC"/>
    <a:srgbClr val="791574"/>
    <a:srgbClr val="84167F"/>
    <a:srgbClr val="B71FB0"/>
    <a:srgbClr val="6F27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>
      <p:cViewPr varScale="1">
        <p:scale>
          <a:sx n="70" d="100"/>
          <a:sy n="70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DDA9B-C981-469A-A685-00D3C04C3E26}" type="datetimeFigureOut">
              <a:rPr lang="sk-SK" smtClean="0"/>
              <a:pPr/>
              <a:t>17. 10. 2010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B596B-27E1-4AB1-A337-78C64881CCC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B596B-27E1-4AB1-A337-78C64881CCC7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17. 10. 2010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17. 10. 2010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17. 10. 2010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17. 10. 2010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17. 10. 2010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17. 10. 2010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17. 10. 2010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17. 10. 2010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17. 10. 2010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17. 10. 2010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17. 10. 2010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17. 10. 2010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838200"/>
            <a:ext cx="7772400" cy="5287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sk-SK" sz="10000" b="1" dirty="0" smtClean="0">
                <a:solidFill>
                  <a:srgbClr val="2E0F51"/>
                </a:solidFill>
                <a:latin typeface="Matura MT Script Capitals" pitchFamily="66" charset="0"/>
                <a:cs typeface="Andalus" pitchFamily="2" charset="-78"/>
              </a:rPr>
              <a:t>Knihy sú nádobami ducha</a:t>
            </a:r>
            <a:r>
              <a:rPr lang="sk-SK" sz="10000" b="1" dirty="0" smtClean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.</a:t>
            </a:r>
          </a:p>
          <a:p>
            <a:pPr algn="ctr">
              <a:buNone/>
            </a:pPr>
            <a:endParaRPr lang="sk-SK" sz="10000" b="1" dirty="0" smtClean="0">
              <a:solidFill>
                <a:srgbClr val="002060"/>
              </a:solidFill>
              <a:latin typeface="Andalus" pitchFamily="2" charset="-78"/>
              <a:cs typeface="Andalus" pitchFamily="2" charset="-78"/>
            </a:endParaRPr>
          </a:p>
          <a:p>
            <a:pPr algn="ctr">
              <a:buNone/>
            </a:pPr>
            <a:r>
              <a:rPr lang="sk-SK" sz="6000" i="1" dirty="0" smtClean="0">
                <a:solidFill>
                  <a:srgbClr val="2E0F51"/>
                </a:solidFill>
                <a:latin typeface="Matura MT Script Capitals" pitchFamily="66" charset="0"/>
              </a:rPr>
              <a:t>(</a:t>
            </a:r>
            <a:r>
              <a:rPr lang="sk-SK" sz="6000" i="1" dirty="0" err="1" smtClean="0">
                <a:solidFill>
                  <a:srgbClr val="2E0F51"/>
                </a:solidFill>
                <a:latin typeface="Matura MT Script Capitals" pitchFamily="66" charset="0"/>
              </a:rPr>
              <a:t>Thomas</a:t>
            </a:r>
            <a:r>
              <a:rPr lang="sk-SK" sz="6000" i="1" dirty="0" smtClean="0">
                <a:solidFill>
                  <a:srgbClr val="2E0F51"/>
                </a:solidFill>
                <a:latin typeface="Matura MT Script Capitals" pitchFamily="66" charset="0"/>
              </a:rPr>
              <a:t> </a:t>
            </a:r>
            <a:r>
              <a:rPr lang="sk-SK" sz="6000" i="1" dirty="0" err="1" smtClean="0">
                <a:solidFill>
                  <a:srgbClr val="2E0F51"/>
                </a:solidFill>
                <a:latin typeface="Matura MT Script Capitals" pitchFamily="66" charset="0"/>
              </a:rPr>
              <a:t>Mann</a:t>
            </a:r>
            <a:r>
              <a:rPr lang="sk-SK" sz="6000" i="1" dirty="0" smtClean="0">
                <a:solidFill>
                  <a:srgbClr val="2E0F51"/>
                </a:solidFill>
                <a:latin typeface="Matura MT Script Capitals" pitchFamily="66" charset="0"/>
              </a:rPr>
              <a:t>)</a:t>
            </a:r>
            <a:r>
              <a:rPr lang="sk-SK" sz="60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sk-SK" sz="6000" i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sk-SK" sz="60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sk-SK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3360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609600"/>
            <a:ext cx="80010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000" dirty="0" smtClean="0">
                <a:solidFill>
                  <a:schemeClr val="tx2">
                    <a:lumMod val="50000"/>
                  </a:schemeClr>
                </a:solidFill>
                <a:latin typeface="Elephant" pitchFamily="18" charset="0"/>
                <a:cs typeface="Andalus" pitchFamily="2" charset="-78"/>
              </a:rPr>
              <a:t>   Mechanické rozmnožovanie</a:t>
            </a:r>
          </a:p>
          <a:p>
            <a:pPr>
              <a:buNone/>
            </a:pPr>
            <a:r>
              <a:rPr lang="sk-SK" sz="4000" dirty="0" smtClean="0">
                <a:solidFill>
                  <a:schemeClr val="tx2">
                    <a:lumMod val="50000"/>
                  </a:schemeClr>
                </a:solidFill>
                <a:latin typeface="Elephant" pitchFamily="18" charset="0"/>
                <a:cs typeface="Andalus" pitchFamily="2" charset="-78"/>
              </a:rPr>
              <a:t>           písaného textu </a:t>
            </a:r>
          </a:p>
          <a:p>
            <a:pPr>
              <a:buNone/>
            </a:pPr>
            <a:r>
              <a:rPr lang="sk-SK" sz="4000" dirty="0" smtClean="0">
                <a:solidFill>
                  <a:schemeClr val="tx2">
                    <a:lumMod val="50000"/>
                  </a:schemeClr>
                </a:solidFill>
                <a:latin typeface="Elephant" pitchFamily="18" charset="0"/>
                <a:cs typeface="Andalus" pitchFamily="2" charset="-78"/>
              </a:rPr>
              <a:t>                  poznali už </a:t>
            </a:r>
            <a:r>
              <a:rPr lang="sk-SK" sz="4000" u="sng" dirty="0" smtClean="0">
                <a:solidFill>
                  <a:schemeClr val="tx2">
                    <a:lumMod val="50000"/>
                  </a:schemeClr>
                </a:solidFill>
                <a:latin typeface="Elephant" pitchFamily="18" charset="0"/>
                <a:cs typeface="Andalus" pitchFamily="2" charset="-78"/>
              </a:rPr>
              <a:t>Číňania </a:t>
            </a:r>
            <a:r>
              <a:rPr lang="sk-SK" sz="4000" dirty="0" smtClean="0">
                <a:solidFill>
                  <a:schemeClr val="tx2">
                    <a:lumMod val="50000"/>
                  </a:schemeClr>
                </a:solidFill>
                <a:latin typeface="Elephant" pitchFamily="18" charset="0"/>
                <a:cs typeface="Andalus" pitchFamily="2" charset="-78"/>
              </a:rPr>
              <a:t>, </a:t>
            </a:r>
          </a:p>
          <a:p>
            <a:pPr>
              <a:buNone/>
            </a:pPr>
            <a:r>
              <a:rPr lang="sk-SK" sz="4000" dirty="0" smtClean="0">
                <a:solidFill>
                  <a:schemeClr val="tx2">
                    <a:lumMod val="50000"/>
                  </a:schemeClr>
                </a:solidFill>
                <a:latin typeface="Elephant" pitchFamily="18" charset="0"/>
                <a:cs typeface="Andalus" pitchFamily="2" charset="-78"/>
              </a:rPr>
              <a:t>   ktorí  už  </a:t>
            </a:r>
          </a:p>
          <a:p>
            <a:pPr>
              <a:buNone/>
            </a:pPr>
            <a:r>
              <a:rPr lang="sk-SK" sz="4000" dirty="0" smtClean="0">
                <a:solidFill>
                  <a:schemeClr val="tx2">
                    <a:lumMod val="50000"/>
                  </a:schemeClr>
                </a:solidFill>
                <a:latin typeface="Elephant" pitchFamily="18" charset="0"/>
                <a:cs typeface="Andalus" pitchFamily="2" charset="-78"/>
              </a:rPr>
              <a:t>     v 8. storočí </a:t>
            </a:r>
          </a:p>
          <a:p>
            <a:pPr>
              <a:buNone/>
            </a:pPr>
            <a:r>
              <a:rPr lang="sk-SK" sz="4000" dirty="0" smtClean="0">
                <a:solidFill>
                  <a:schemeClr val="tx2">
                    <a:lumMod val="50000"/>
                  </a:schemeClr>
                </a:solidFill>
                <a:latin typeface="Elephant" pitchFamily="18" charset="0"/>
                <a:cs typeface="Andalus" pitchFamily="2" charset="-78"/>
              </a:rPr>
              <a:t>        tlačili  </a:t>
            </a:r>
          </a:p>
          <a:p>
            <a:pPr>
              <a:buNone/>
            </a:pPr>
            <a:r>
              <a:rPr lang="sk-SK" sz="4000" dirty="0" smtClean="0">
                <a:solidFill>
                  <a:schemeClr val="tx2">
                    <a:lumMod val="50000"/>
                  </a:schemeClr>
                </a:solidFill>
                <a:latin typeface="Elephant" pitchFamily="18" charset="0"/>
                <a:cs typeface="Andalus" pitchFamily="2" charset="-78"/>
              </a:rPr>
              <a:t>           z dosiek .</a:t>
            </a:r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r>
              <a:rPr lang="sk-SK" sz="2400" dirty="0" smtClean="0">
                <a:solidFill>
                  <a:schemeClr val="accent1"/>
                </a:solidFill>
                <a:latin typeface="Andalus" pitchFamily="2" charset="-78"/>
                <a:cs typeface="Andalus" pitchFamily="2" charset="-78"/>
              </a:rPr>
              <a:t>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743200"/>
            <a:ext cx="2895600" cy="375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9770"/>
            <a:ext cx="3797633" cy="395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228600" y="228600"/>
            <a:ext cx="838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sk-SK" sz="3600" b="1" i="1" dirty="0" smtClean="0">
                <a:solidFill>
                  <a:srgbClr val="CB4A35"/>
                </a:solidFill>
                <a:latin typeface="Biondi" pitchFamily="2" charset="0"/>
              </a:rPr>
              <a:t>Európania o tom nemali  ani tušenie. </a:t>
            </a:r>
          </a:p>
          <a:p>
            <a:pPr>
              <a:buNone/>
            </a:pPr>
            <a:r>
              <a:rPr lang="sk-SK" sz="1400" b="1" i="1" dirty="0" smtClean="0">
                <a:solidFill>
                  <a:srgbClr val="CB4A35"/>
                </a:solidFill>
                <a:latin typeface="Biondi" pitchFamily="2" charset="0"/>
              </a:rPr>
              <a:t> </a:t>
            </a:r>
            <a:endParaRPr lang="sk-SK" sz="1200" b="1" i="1" dirty="0" smtClean="0">
              <a:solidFill>
                <a:srgbClr val="CB4A35"/>
              </a:solidFill>
              <a:latin typeface="Biondi" pitchFamily="2" charset="0"/>
            </a:endParaRPr>
          </a:p>
          <a:p>
            <a:pPr>
              <a:buNone/>
            </a:pPr>
            <a:r>
              <a:rPr lang="sk-SK" sz="3600" b="1" i="1" dirty="0" smtClean="0">
                <a:solidFill>
                  <a:srgbClr val="CB4A35"/>
                </a:solidFill>
                <a:latin typeface="Biondi" pitchFamily="2" charset="0"/>
              </a:rPr>
              <a:t>             V </a:t>
            </a:r>
            <a:r>
              <a:rPr lang="sk-SK" sz="3600" b="1" i="1" dirty="0" smtClean="0">
                <a:solidFill>
                  <a:srgbClr val="CB4A35"/>
                </a:solidFill>
                <a:latin typeface="Biondi" pitchFamily="2" charset="0"/>
              </a:rPr>
              <a:t>Európe  sa začali </a:t>
            </a:r>
            <a:endParaRPr lang="sk-SK" sz="3600" b="1" i="1" dirty="0" smtClean="0">
              <a:solidFill>
                <a:srgbClr val="CB4A35"/>
              </a:solidFill>
              <a:latin typeface="Biondi" pitchFamily="2" charset="0"/>
            </a:endParaRPr>
          </a:p>
          <a:p>
            <a:pPr>
              <a:buNone/>
            </a:pPr>
            <a:endParaRPr lang="sk-SK" sz="1400" b="1" i="1" dirty="0" smtClean="0">
              <a:solidFill>
                <a:srgbClr val="CB4A35"/>
              </a:solidFill>
              <a:latin typeface="Biondi" pitchFamily="2" charset="0"/>
            </a:endParaRPr>
          </a:p>
          <a:p>
            <a:pPr>
              <a:buNone/>
            </a:pPr>
            <a:r>
              <a:rPr lang="sk-SK" sz="3600" b="1" i="1" dirty="0" smtClean="0">
                <a:solidFill>
                  <a:srgbClr val="CB4A35"/>
                </a:solidFill>
                <a:latin typeface="Biondi" pitchFamily="2" charset="0"/>
              </a:rPr>
              <a:t>        </a:t>
            </a:r>
            <a:r>
              <a:rPr lang="sk-SK" sz="3600" b="1" i="1" dirty="0" smtClean="0">
                <a:solidFill>
                  <a:srgbClr val="CB4A35"/>
                </a:solidFill>
                <a:latin typeface="Biondi" pitchFamily="2" charset="0"/>
              </a:rPr>
              <a:t>             kníhtlačou </a:t>
            </a:r>
          </a:p>
          <a:p>
            <a:pPr>
              <a:buNone/>
            </a:pPr>
            <a:endParaRPr lang="sk-SK" sz="1200" b="1" i="1" dirty="0" smtClean="0">
              <a:solidFill>
                <a:srgbClr val="CB4A35"/>
              </a:solidFill>
              <a:latin typeface="Biondi" pitchFamily="2" charset="0"/>
            </a:endParaRPr>
          </a:p>
          <a:p>
            <a:pPr>
              <a:buNone/>
            </a:pPr>
            <a:r>
              <a:rPr lang="sk-SK" sz="3600" b="1" i="1" dirty="0" smtClean="0">
                <a:solidFill>
                  <a:srgbClr val="CB4A35"/>
                </a:solidFill>
                <a:latin typeface="Biondi" pitchFamily="2" charset="0"/>
              </a:rPr>
              <a:t>                     </a:t>
            </a:r>
            <a:r>
              <a:rPr lang="sk-SK" sz="3600" b="1" i="1" dirty="0" smtClean="0">
                <a:solidFill>
                  <a:srgbClr val="CB4A35"/>
                </a:solidFill>
                <a:latin typeface="Biondi" pitchFamily="2" charset="0"/>
              </a:rPr>
              <a:t>  zaoberať</a:t>
            </a:r>
          </a:p>
          <a:p>
            <a:pPr>
              <a:buNone/>
            </a:pPr>
            <a:endParaRPr lang="sk-SK" sz="1600" b="1" i="1" dirty="0" smtClean="0">
              <a:solidFill>
                <a:srgbClr val="CB4A35"/>
              </a:solidFill>
              <a:latin typeface="Biondi" pitchFamily="2" charset="0"/>
            </a:endParaRPr>
          </a:p>
          <a:p>
            <a:pPr>
              <a:buNone/>
            </a:pPr>
            <a:r>
              <a:rPr lang="sk-SK" sz="3600" b="1" i="1" dirty="0" smtClean="0">
                <a:solidFill>
                  <a:srgbClr val="CB4A35"/>
                </a:solidFill>
                <a:latin typeface="Biondi" pitchFamily="2" charset="0"/>
              </a:rPr>
              <a:t>                     až na </a:t>
            </a:r>
            <a:r>
              <a:rPr lang="sk-SK" sz="3600" b="1" i="1" dirty="0" smtClean="0">
                <a:solidFill>
                  <a:srgbClr val="CB4A35"/>
                </a:solidFill>
                <a:latin typeface="Biondi" pitchFamily="2" charset="0"/>
              </a:rPr>
              <a:t>začiatku</a:t>
            </a:r>
          </a:p>
          <a:p>
            <a:pPr>
              <a:buNone/>
            </a:pPr>
            <a:r>
              <a:rPr lang="sk-SK" sz="1400" b="1" i="1" dirty="0" smtClean="0">
                <a:solidFill>
                  <a:srgbClr val="CB4A35"/>
                </a:solidFill>
                <a:latin typeface="Biondi" pitchFamily="2" charset="0"/>
              </a:rPr>
              <a:t> </a:t>
            </a:r>
            <a:r>
              <a:rPr lang="sk-SK" sz="3600" b="1" i="1" dirty="0" smtClean="0">
                <a:solidFill>
                  <a:srgbClr val="CB4A35"/>
                </a:solidFill>
                <a:latin typeface="Biondi" pitchFamily="2" charset="0"/>
              </a:rPr>
              <a:t>                 </a:t>
            </a:r>
            <a:endParaRPr lang="sk-SK" sz="3600" b="1" i="1" dirty="0" smtClean="0">
              <a:solidFill>
                <a:srgbClr val="CB4A35"/>
              </a:solidFill>
              <a:latin typeface="Biondi" pitchFamily="2" charset="0"/>
            </a:endParaRPr>
          </a:p>
          <a:p>
            <a:pPr>
              <a:buNone/>
            </a:pPr>
            <a:r>
              <a:rPr lang="sk-SK" sz="3600" b="1" i="1" dirty="0" smtClean="0">
                <a:solidFill>
                  <a:srgbClr val="CB4A35"/>
                </a:solidFill>
                <a:latin typeface="Biondi" pitchFamily="2" charset="0"/>
              </a:rPr>
              <a:t>                      </a:t>
            </a:r>
            <a:r>
              <a:rPr lang="sk-SK" sz="3600" b="1" i="1" dirty="0" smtClean="0">
                <a:solidFill>
                  <a:srgbClr val="CB4A35"/>
                </a:solidFill>
                <a:latin typeface="Biondi" pitchFamily="2" charset="0"/>
              </a:rPr>
              <a:t> 15</a:t>
            </a:r>
            <a:r>
              <a:rPr lang="sk-SK" sz="3600" b="1" i="1" dirty="0" smtClean="0">
                <a:solidFill>
                  <a:srgbClr val="CB4A35"/>
                </a:solidFill>
                <a:latin typeface="Biondi" pitchFamily="2" charset="0"/>
              </a:rPr>
              <a:t>. storočia.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7160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85800"/>
            <a:ext cx="7239000" cy="5769936"/>
          </a:xfrm>
        </p:spPr>
        <p:txBody>
          <a:bodyPr/>
          <a:lstStyle/>
          <a:p>
            <a:pPr>
              <a:buNone/>
            </a:pPr>
            <a:endParaRPr lang="sk-SK" dirty="0" smtClean="0">
              <a:solidFill>
                <a:schemeClr val="accent1"/>
              </a:solidFill>
              <a:latin typeface="Andalus" pitchFamily="2" charset="-78"/>
              <a:cs typeface="Andalus" pitchFamily="2" charset="-78"/>
            </a:endParaRPr>
          </a:p>
          <a:p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304800" y="457200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3600" i="1" dirty="0" smtClean="0">
                <a:solidFill>
                  <a:srgbClr val="000068"/>
                </a:solidFill>
                <a:latin typeface="MS PMincho" pitchFamily="18" charset="-128"/>
                <a:ea typeface="MS PMincho" pitchFamily="18" charset="-128"/>
                <a:cs typeface="Andalus" pitchFamily="2" charset="-78"/>
              </a:rPr>
              <a:t>V </a:t>
            </a:r>
            <a:r>
              <a:rPr lang="sk-SK" sz="3600" i="1" u="sng" dirty="0" smtClean="0">
                <a:solidFill>
                  <a:srgbClr val="000068"/>
                </a:solidFill>
                <a:latin typeface="MS PMincho" pitchFamily="18" charset="-128"/>
                <a:ea typeface="MS PMincho" pitchFamily="18" charset="-128"/>
                <a:cs typeface="Andalus" pitchFamily="2" charset="-78"/>
              </a:rPr>
              <a:t>Európe</a:t>
            </a:r>
            <a:r>
              <a:rPr lang="sk-SK" sz="3600" i="1" dirty="0" smtClean="0">
                <a:solidFill>
                  <a:srgbClr val="000068"/>
                </a:solidFill>
                <a:latin typeface="MS PMincho" pitchFamily="18" charset="-128"/>
                <a:ea typeface="MS PMincho" pitchFamily="18" charset="-128"/>
                <a:cs typeface="Andalus" pitchFamily="2" charset="-78"/>
              </a:rPr>
              <a:t> objavil kníhtlač </a:t>
            </a:r>
          </a:p>
          <a:p>
            <a:pPr>
              <a:buNone/>
            </a:pPr>
            <a:r>
              <a:rPr lang="sk-SK" sz="3600" b="1" i="1" u="sng" dirty="0" err="1" smtClean="0">
                <a:solidFill>
                  <a:srgbClr val="000068"/>
                </a:solidFill>
                <a:latin typeface="MS PMincho" pitchFamily="18" charset="-128"/>
                <a:ea typeface="MS PMincho" pitchFamily="18" charset="-128"/>
                <a:cs typeface="Andalus" pitchFamily="2" charset="-78"/>
              </a:rPr>
              <a:t>Johann</a:t>
            </a:r>
            <a:r>
              <a:rPr lang="sk-SK" sz="3600" b="1" i="1" u="sng" dirty="0" smtClean="0">
                <a:solidFill>
                  <a:srgbClr val="000068"/>
                </a:solidFill>
                <a:latin typeface="MS PMincho" pitchFamily="18" charset="-128"/>
                <a:ea typeface="MS PMincho" pitchFamily="18" charset="-128"/>
                <a:cs typeface="Andalus" pitchFamily="2" charset="-78"/>
              </a:rPr>
              <a:t> </a:t>
            </a:r>
            <a:r>
              <a:rPr lang="sk-SK" sz="3600" b="1" i="1" u="sng" dirty="0" err="1" smtClean="0">
                <a:solidFill>
                  <a:srgbClr val="000068"/>
                </a:solidFill>
                <a:latin typeface="MS PMincho" pitchFamily="18" charset="-128"/>
                <a:ea typeface="MS PMincho" pitchFamily="18" charset="-128"/>
                <a:cs typeface="Andalus" pitchFamily="2" charset="-78"/>
              </a:rPr>
              <a:t>Gutenberg</a:t>
            </a:r>
            <a:r>
              <a:rPr lang="sk-SK" sz="3600" b="1" i="1" dirty="0" smtClean="0">
                <a:solidFill>
                  <a:srgbClr val="000068"/>
                </a:solidFill>
                <a:latin typeface="MS PMincho" pitchFamily="18" charset="-128"/>
                <a:ea typeface="MS PMincho" pitchFamily="18" charset="-128"/>
                <a:cs typeface="Andalus" pitchFamily="2" charset="-78"/>
              </a:rPr>
              <a:t> </a:t>
            </a:r>
            <a:r>
              <a:rPr lang="sk-SK" sz="3600" i="1" dirty="0" smtClean="0">
                <a:solidFill>
                  <a:srgbClr val="000068"/>
                </a:solidFill>
                <a:latin typeface="MS PMincho" pitchFamily="18" charset="-128"/>
                <a:ea typeface="MS PMincho" pitchFamily="18" charset="-128"/>
                <a:cs typeface="Andalus" pitchFamily="2" charset="-78"/>
              </a:rPr>
              <a:t> v roku 1443.</a:t>
            </a:r>
            <a:endParaRPr lang="sk-SK" sz="3600" b="1" i="1" dirty="0" smtClean="0">
              <a:solidFill>
                <a:srgbClr val="000068"/>
              </a:solidFill>
              <a:latin typeface="MS PMincho" pitchFamily="18" charset="-128"/>
              <a:ea typeface="MS PMincho" pitchFamily="18" charset="-128"/>
            </a:endParaRPr>
          </a:p>
          <a:p>
            <a:pPr>
              <a:buNone/>
            </a:pPr>
            <a:endParaRPr lang="sk-SK" sz="3600" b="1" i="1" dirty="0" smtClean="0">
              <a:solidFill>
                <a:srgbClr val="000068"/>
              </a:solidFill>
              <a:latin typeface="MS PMincho" pitchFamily="18" charset="-128"/>
              <a:ea typeface="MS PMincho" pitchFamily="18" charset="-128"/>
            </a:endParaRPr>
          </a:p>
          <a:p>
            <a:pPr>
              <a:buNone/>
            </a:pPr>
            <a:r>
              <a:rPr lang="sk-SK" sz="3600" b="1" i="1" dirty="0" smtClean="0">
                <a:solidFill>
                  <a:srgbClr val="000068"/>
                </a:solidFill>
                <a:latin typeface="MS PMincho" pitchFamily="18" charset="-128"/>
                <a:ea typeface="MS PMincho" pitchFamily="18" charset="-128"/>
              </a:rPr>
              <a:t>Vymyslel techniku výroby </a:t>
            </a:r>
          </a:p>
          <a:p>
            <a:pPr>
              <a:buNone/>
            </a:pPr>
            <a:r>
              <a:rPr lang="sk-SK" sz="3600" b="1" i="1" dirty="0" smtClean="0">
                <a:solidFill>
                  <a:srgbClr val="000068"/>
                </a:solidFill>
                <a:latin typeface="MS PMincho" pitchFamily="18" charset="-128"/>
                <a:ea typeface="MS PMincho" pitchFamily="18" charset="-128"/>
              </a:rPr>
              <a:t>celkom rovnakých </a:t>
            </a:r>
          </a:p>
          <a:p>
            <a:pPr>
              <a:buNone/>
            </a:pPr>
            <a:r>
              <a:rPr lang="sk-SK" sz="3600" b="1" i="1" dirty="0" smtClean="0">
                <a:solidFill>
                  <a:srgbClr val="000068"/>
                </a:solidFill>
                <a:latin typeface="MS PMincho" pitchFamily="18" charset="-128"/>
                <a:ea typeface="MS PMincho" pitchFamily="18" charset="-128"/>
              </a:rPr>
              <a:t>                      vymeniteľných  </a:t>
            </a:r>
          </a:p>
          <a:p>
            <a:pPr>
              <a:buNone/>
            </a:pPr>
            <a:r>
              <a:rPr lang="sk-SK" sz="3600" b="1" i="1" dirty="0" smtClean="0">
                <a:solidFill>
                  <a:srgbClr val="000068"/>
                </a:solidFill>
                <a:latin typeface="MS PMincho" pitchFamily="18" charset="-128"/>
                <a:ea typeface="MS PMincho" pitchFamily="18" charset="-128"/>
              </a:rPr>
              <a:t>                          kovových písmen.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57200"/>
            <a:ext cx="2286000" cy="293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429000"/>
            <a:ext cx="2327954" cy="305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5760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630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600" b="1" i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 Lis </a:t>
            </a:r>
            <a:r>
              <a:rPr lang="sk-SK" sz="3600" b="1" i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obsluhovali dvaja tlačiari – </a:t>
            </a:r>
            <a:endParaRPr lang="sk-SK" sz="3600" b="1" i="1" dirty="0" smtClean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sk-SK" sz="3600" b="1" i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j</a:t>
            </a:r>
            <a:r>
              <a:rPr lang="sk-SK" sz="3600" b="1" i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eden nanášal tampónmi </a:t>
            </a:r>
            <a:r>
              <a:rPr lang="sk-SK" sz="3600" b="1" i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farbu </a:t>
            </a:r>
            <a:r>
              <a:rPr lang="sk-SK" sz="3600" b="1" i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</a:t>
            </a:r>
          </a:p>
          <a:p>
            <a:pPr>
              <a:buNone/>
            </a:pPr>
            <a:r>
              <a:rPr lang="sk-SK" sz="3600" b="1" i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druhý </a:t>
            </a:r>
            <a:r>
              <a:rPr lang="sk-SK" sz="3600" b="1" i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nakladal papier </a:t>
            </a:r>
            <a:r>
              <a:rPr lang="sk-SK" sz="3600" b="1" i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 odoberal</a:t>
            </a:r>
          </a:p>
          <a:p>
            <a:pPr>
              <a:buNone/>
            </a:pPr>
            <a:r>
              <a:rPr lang="sk-SK" sz="3600" b="1" i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potlačené </a:t>
            </a:r>
            <a:r>
              <a:rPr lang="sk-SK" sz="3600" b="1" i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hárky. </a:t>
            </a:r>
            <a:r>
              <a:rPr lang="sk-SK" sz="3600" b="1" i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Zo </a:t>
            </a:r>
            <a:r>
              <a:rPr lang="sk-SK" sz="3600" b="1" i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začiatku </a:t>
            </a:r>
            <a:r>
              <a:rPr lang="sk-SK" sz="3600" b="1" i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tlačili</a:t>
            </a:r>
          </a:p>
          <a:p>
            <a:pPr>
              <a:buNone/>
            </a:pPr>
            <a:r>
              <a:rPr lang="sk-SK" sz="3600" b="1" i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na </a:t>
            </a:r>
            <a:r>
              <a:rPr lang="sk-SK" sz="3600" b="1" i="1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pergamen, ktorý zvlhčovali.</a:t>
            </a:r>
            <a:endParaRPr lang="sk-SK" sz="3600" b="1" i="1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05200"/>
            <a:ext cx="578207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533400"/>
            <a:ext cx="76200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i="1" dirty="0" smtClean="0">
                <a:solidFill>
                  <a:schemeClr val="accent1">
                    <a:lumMod val="75000"/>
                  </a:schemeClr>
                </a:solidFill>
              </a:rPr>
              <a:t>V 19. stor. v dôsledku priemyselnej</a:t>
            </a:r>
          </a:p>
          <a:p>
            <a:pPr>
              <a:buNone/>
            </a:pPr>
            <a:r>
              <a:rPr lang="sk-SK" sz="2800" b="1" i="1" dirty="0" smtClean="0">
                <a:solidFill>
                  <a:schemeClr val="accent1">
                    <a:lumMod val="75000"/>
                  </a:schemeClr>
                </a:solidFill>
              </a:rPr>
              <a:t>revolúcie nastáva ďalší rozvoj.</a:t>
            </a:r>
          </a:p>
          <a:p>
            <a:pPr>
              <a:buNone/>
            </a:pPr>
            <a:r>
              <a:rPr lang="sk-SK" sz="2800" b="1" i="1" dirty="0" smtClean="0">
                <a:solidFill>
                  <a:schemeClr val="accent1">
                    <a:lumMod val="75000"/>
                  </a:schemeClr>
                </a:solidFill>
              </a:rPr>
              <a:t>Zavádzajú sa nové techniky a výkonnejšie</a:t>
            </a:r>
          </a:p>
          <a:p>
            <a:pPr>
              <a:buNone/>
            </a:pPr>
            <a:r>
              <a:rPr lang="sk-SK" sz="2800" b="1" i="1" dirty="0" smtClean="0">
                <a:solidFill>
                  <a:schemeClr val="accent1">
                    <a:lumMod val="75000"/>
                  </a:schemeClr>
                </a:solidFill>
              </a:rPr>
              <a:t>stroje.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</a:t>
            </a:r>
          </a:p>
          <a:p>
            <a:pPr>
              <a:buNone/>
            </a:pP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</a:t>
            </a:r>
            <a:endParaRPr lang="sk-SK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Od 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druhej polovice 60. rokov</a:t>
            </a:r>
          </a:p>
          <a:p>
            <a:pPr>
              <a:buNone/>
            </a:pP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 20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. storočia sa vo veľkom </a:t>
            </a:r>
          </a:p>
          <a:p>
            <a:pPr>
              <a:buNone/>
            </a:pP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  rozsahu </a:t>
            </a: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využívajú počítače. </a:t>
            </a:r>
          </a:p>
          <a:p>
            <a:endParaRPr lang="sk-SK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09800"/>
            <a:ext cx="357509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81000"/>
            <a:ext cx="7239000" cy="6074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Mechanicky tlačená kniha zrýchlila 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a</a:t>
            </a:r>
          </a:p>
          <a:p>
            <a:pPr>
              <a:buNone/>
            </a:pP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z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lacnila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výrobný 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proces a knihy sa 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stali</a:t>
            </a:r>
          </a:p>
          <a:p>
            <a:pPr>
              <a:buNone/>
            </a:pP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enovo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dostupné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Kníh bolo viac a mohli sa tak dostať 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nielen</a:t>
            </a:r>
          </a:p>
          <a:p>
            <a:pPr>
              <a:buNone/>
            </a:pP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rúk 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bohatých šľachticov, ale 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aj</a:t>
            </a:r>
          </a:p>
          <a:p>
            <a:pPr>
              <a:buNone/>
            </a:pP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chudobných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obyčajných 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ľudí. </a:t>
            </a:r>
            <a:endParaRPr lang="sk-SK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5200"/>
            <a:ext cx="3429000" cy="25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76600"/>
            <a:ext cx="236829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09600"/>
            <a:ext cx="7239000" cy="5846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i="1" dirty="0" smtClean="0">
                <a:solidFill>
                  <a:schemeClr val="accent1">
                    <a:lumMod val="75000"/>
                  </a:schemeClr>
                </a:solidFill>
              </a:rPr>
              <a:t>Je len otázkou času, kedy v tomto</a:t>
            </a:r>
          </a:p>
          <a:p>
            <a:pPr>
              <a:buNone/>
            </a:pPr>
            <a:r>
              <a:rPr lang="sk-SK" sz="2800" b="1" i="1" dirty="0" smtClean="0">
                <a:solidFill>
                  <a:schemeClr val="accent1">
                    <a:lumMod val="75000"/>
                  </a:schemeClr>
                </a:solidFill>
              </a:rPr>
              <a:t>rýchlom technickom svete bude</a:t>
            </a:r>
          </a:p>
          <a:p>
            <a:pPr>
              <a:buNone/>
            </a:pPr>
            <a:r>
              <a:rPr lang="sk-SK" sz="2800" b="1" i="1" dirty="0" smtClean="0">
                <a:solidFill>
                  <a:schemeClr val="accent1">
                    <a:lumMod val="75000"/>
                  </a:schemeClr>
                </a:solidFill>
              </a:rPr>
              <a:t>nahradená tlačená kniha </a:t>
            </a:r>
            <a:r>
              <a:rPr lang="pl-PL" sz="2800" b="1" i="1" dirty="0" smtClean="0">
                <a:solidFill>
                  <a:schemeClr val="accent1">
                    <a:lumMod val="75000"/>
                  </a:schemeClr>
                </a:solidFill>
              </a:rPr>
              <a:t>elektronickou.</a:t>
            </a:r>
          </a:p>
          <a:p>
            <a:pPr>
              <a:buNone/>
            </a:pPr>
            <a:r>
              <a:rPr lang="pl-PL" sz="2800" b="1" i="1" dirty="0" smtClean="0">
                <a:solidFill>
                  <a:schemeClr val="accent1">
                    <a:lumMod val="75000"/>
                  </a:schemeClr>
                </a:solidFill>
              </a:rPr>
              <a:t>Potom už bude na každom človeku aby</a:t>
            </a:r>
          </a:p>
          <a:p>
            <a:pPr>
              <a:buNone/>
            </a:pPr>
            <a:r>
              <a:rPr lang="pl-PL" sz="2800" b="1" i="1" dirty="0" smtClean="0">
                <a:solidFill>
                  <a:schemeClr val="accent1">
                    <a:lumMod val="75000"/>
                  </a:schemeClr>
                </a:solidFill>
              </a:rPr>
              <a:t>posúdil, ktorá z ciest za poznaním by</a:t>
            </a:r>
          </a:p>
          <a:p>
            <a:pPr>
              <a:buNone/>
            </a:pPr>
            <a:r>
              <a:rPr lang="sk-SK" sz="2800" b="1" i="1" dirty="0" smtClean="0">
                <a:solidFill>
                  <a:schemeClr val="accent1">
                    <a:lumMod val="75000"/>
                  </a:schemeClr>
                </a:solidFill>
              </a:rPr>
              <a:t>bola tou najlepšou.</a:t>
            </a:r>
            <a:endParaRPr lang="sk-SK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6576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/>
          <a:lstStyle/>
          <a:p>
            <a:pPr>
              <a:buNone/>
            </a:pPr>
            <a:r>
              <a:rPr lang="sk-SK" sz="4000" b="1" i="1" dirty="0" smtClean="0">
                <a:solidFill>
                  <a:schemeClr val="accent1">
                    <a:lumMod val="75000"/>
                  </a:schemeClr>
                </a:solidFill>
              </a:rPr>
              <a:t>Kniha je základom poznania,</a:t>
            </a:r>
          </a:p>
          <a:p>
            <a:pPr>
              <a:buNone/>
            </a:pPr>
            <a:r>
              <a:rPr lang="sk-SK" sz="4000" b="1" i="1" dirty="0" smtClean="0">
                <a:solidFill>
                  <a:schemeClr val="accent1">
                    <a:lumMod val="75000"/>
                  </a:schemeClr>
                </a:solidFill>
              </a:rPr>
              <a:t>učiteľom vekov,</a:t>
            </a:r>
          </a:p>
          <a:p>
            <a:pPr>
              <a:buNone/>
            </a:pPr>
            <a:r>
              <a:rPr lang="sk-SK" sz="4000" b="1" i="1" dirty="0" smtClean="0">
                <a:solidFill>
                  <a:schemeClr val="accent1">
                    <a:lumMod val="75000"/>
                  </a:schemeClr>
                </a:solidFill>
              </a:rPr>
              <a:t>vládcom kráľovstva ducha.</a:t>
            </a:r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</a:t>
            </a:r>
            <a:r>
              <a:rPr lang="sk-SK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Seneca</a:t>
            </a:r>
            <a:endParaRPr lang="sk-SK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76600"/>
            <a:ext cx="43738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5943600" cy="476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1905000"/>
          </a:xfrm>
        </p:spPr>
        <p:txBody>
          <a:bodyPr>
            <a:noAutofit/>
          </a:bodyPr>
          <a:lstStyle/>
          <a:p>
            <a:pPr algn="ctr"/>
            <a:r>
              <a:rPr lang="sk-SK" sz="66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/>
            </a:r>
            <a:br>
              <a:rPr lang="sk-SK" sz="66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sk-SK" sz="66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/>
            </a:r>
            <a:br>
              <a:rPr lang="sk-SK" sz="66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sk-SK" sz="66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/>
            </a:r>
            <a:br>
              <a:rPr lang="sk-SK" sz="66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sk-SK" sz="66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/>
            </a:r>
            <a:br>
              <a:rPr lang="sk-SK" sz="66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sk-SK" sz="66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/>
            </a:r>
            <a:br>
              <a:rPr lang="sk-SK" sz="66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sk-SK" sz="66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/>
            </a:r>
            <a:br>
              <a:rPr lang="sk-SK" sz="66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sk-SK" sz="6000" dirty="0" smtClean="0">
                <a:solidFill>
                  <a:schemeClr val="tx2">
                    <a:lumMod val="75000"/>
                  </a:schemeClr>
                </a:solidFill>
                <a:latin typeface="Jokerman" pitchFamily="82" charset="0"/>
              </a:rPr>
              <a:t/>
            </a:r>
            <a:br>
              <a:rPr lang="sk-SK" sz="6000" dirty="0" smtClean="0">
                <a:solidFill>
                  <a:schemeClr val="tx2">
                    <a:lumMod val="75000"/>
                  </a:schemeClr>
                </a:solidFill>
                <a:latin typeface="Jokerman" pitchFamily="82" charset="0"/>
              </a:rPr>
            </a:br>
            <a:endParaRPr lang="sk-SK" sz="6000" dirty="0">
              <a:solidFill>
                <a:schemeClr val="tx2">
                  <a:lumMod val="75000"/>
                </a:schemeClr>
              </a:solidFill>
              <a:latin typeface="Jokerm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609600"/>
            <a:ext cx="7772400" cy="60960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sk-SK" i="1" dirty="0" smtClean="0"/>
              <a:t>                   </a:t>
            </a:r>
          </a:p>
          <a:p>
            <a:pPr algn="just">
              <a:buNone/>
            </a:pPr>
            <a:r>
              <a:rPr lang="sk-SK" sz="14400" i="1" dirty="0" smtClean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      </a:t>
            </a:r>
            <a:r>
              <a:rPr lang="sk-SK" sz="16000" i="1" dirty="0" smtClean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Vynález písma patrí </a:t>
            </a:r>
          </a:p>
          <a:p>
            <a:pPr algn="just">
              <a:buNone/>
            </a:pPr>
            <a:r>
              <a:rPr lang="sk-SK" sz="16000" i="1" dirty="0" smtClean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  k najväčším objavom ľudstva. </a:t>
            </a:r>
          </a:p>
          <a:p>
            <a:pPr algn="just">
              <a:buNone/>
            </a:pPr>
            <a:endParaRPr lang="sk-SK" sz="14400" i="1" dirty="0" smtClean="0">
              <a:solidFill>
                <a:schemeClr val="bg2">
                  <a:lumMod val="25000"/>
                </a:schemeClr>
              </a:solidFill>
              <a:latin typeface="Matura MT Script Capitals" pitchFamily="66" charset="0"/>
            </a:endParaRPr>
          </a:p>
          <a:p>
            <a:pPr>
              <a:buNone/>
            </a:pPr>
            <a:r>
              <a:rPr lang="sk-SK" sz="14400" i="1" dirty="0" smtClean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          </a:t>
            </a:r>
          </a:p>
          <a:p>
            <a:pPr>
              <a:buNone/>
            </a:pPr>
            <a:r>
              <a:rPr lang="sk-SK" sz="14400" i="1" dirty="0" smtClean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       </a:t>
            </a:r>
          </a:p>
          <a:p>
            <a:pPr>
              <a:buNone/>
            </a:pPr>
            <a:r>
              <a:rPr lang="sk-SK" sz="16000" i="1" dirty="0" smtClean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Písmo </a:t>
            </a:r>
          </a:p>
          <a:p>
            <a:pPr>
              <a:buNone/>
            </a:pPr>
            <a:endParaRPr lang="sk-SK" sz="9600" i="1" dirty="0" smtClean="0">
              <a:solidFill>
                <a:schemeClr val="bg2">
                  <a:lumMod val="25000"/>
                </a:schemeClr>
              </a:solidFill>
              <a:latin typeface="Matura MT Script Capitals" pitchFamily="66" charset="0"/>
            </a:endParaRPr>
          </a:p>
          <a:p>
            <a:pPr>
              <a:buNone/>
            </a:pPr>
            <a:r>
              <a:rPr lang="sk-SK" sz="16000" i="1" dirty="0" smtClean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   umožnilo </a:t>
            </a:r>
          </a:p>
          <a:p>
            <a:pPr>
              <a:buNone/>
            </a:pPr>
            <a:endParaRPr lang="sk-SK" sz="9600" i="1" dirty="0" smtClean="0">
              <a:solidFill>
                <a:schemeClr val="bg2">
                  <a:lumMod val="25000"/>
                </a:schemeClr>
              </a:solidFill>
              <a:latin typeface="Matura MT Script Capitals" pitchFamily="66" charset="0"/>
            </a:endParaRPr>
          </a:p>
          <a:p>
            <a:pPr>
              <a:buNone/>
            </a:pPr>
            <a:r>
              <a:rPr lang="sk-SK" sz="16000" i="1" dirty="0" smtClean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         uchovávať  a                   </a:t>
            </a:r>
          </a:p>
          <a:p>
            <a:pPr>
              <a:buNone/>
            </a:pPr>
            <a:r>
              <a:rPr lang="sk-SK" sz="16000" i="1" dirty="0" smtClean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                           šíriť poznanie. </a:t>
            </a:r>
          </a:p>
          <a:p>
            <a:pPr>
              <a:buNone/>
            </a:pPr>
            <a:r>
              <a:rPr lang="sk-SK" sz="16000" i="1" dirty="0" smtClean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                                   </a:t>
            </a:r>
          </a:p>
          <a:p>
            <a:pPr algn="just">
              <a:buNone/>
            </a:pPr>
            <a:endParaRPr lang="sk-SK" sz="8000" i="1" dirty="0" smtClean="0">
              <a:solidFill>
                <a:schemeClr val="bg2">
                  <a:lumMod val="25000"/>
                </a:schemeClr>
              </a:solidFill>
              <a:latin typeface="Matura MT Script Capitals" pitchFamily="66" charset="0"/>
            </a:endParaRPr>
          </a:p>
          <a:p>
            <a:pPr algn="just">
              <a:buNone/>
            </a:pPr>
            <a:endParaRPr lang="sk-SK" sz="8000" i="1" dirty="0" smtClean="0">
              <a:solidFill>
                <a:schemeClr val="bg2">
                  <a:lumMod val="25000"/>
                </a:schemeClr>
              </a:solidFill>
              <a:latin typeface="Matura MT Script Capitals" pitchFamily="66" charset="0"/>
            </a:endParaRPr>
          </a:p>
          <a:p>
            <a:pPr algn="just">
              <a:buNone/>
            </a:pPr>
            <a:r>
              <a:rPr lang="sk-SK" sz="14400" i="1" dirty="0" smtClean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    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57400"/>
            <a:ext cx="5257800" cy="306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81000"/>
            <a:ext cx="7620000" cy="6074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400" dirty="0" smtClean="0">
                <a:solidFill>
                  <a:srgbClr val="84167F"/>
                </a:solidFill>
                <a:latin typeface="Matura MT Script Capitals" pitchFamily="66" charset="0"/>
              </a:rPr>
              <a:t>     </a:t>
            </a:r>
            <a:r>
              <a:rPr lang="sk-SK" sz="4400" i="1" dirty="0" smtClean="0">
                <a:solidFill>
                  <a:srgbClr val="202472"/>
                </a:solidFill>
                <a:latin typeface="Matura MT Script Capitals" pitchFamily="66" charset="0"/>
              </a:rPr>
              <a:t>Už v praveku sa ľudia pokúšali zaznamenať dôležité udalosti vo svojom živote kresbami . </a:t>
            </a:r>
          </a:p>
          <a:p>
            <a:pPr>
              <a:buNone/>
            </a:pPr>
            <a:endParaRPr lang="sk-SK" sz="4400" i="1" dirty="0">
              <a:solidFill>
                <a:srgbClr val="84167F"/>
              </a:solidFill>
              <a:latin typeface="Matura MT Script Capital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14600"/>
            <a:ext cx="3124200" cy="419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3352800" cy="246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1960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533400"/>
            <a:ext cx="8001000" cy="6172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k-SK" i="1" dirty="0" smtClean="0"/>
              <a:t>      </a:t>
            </a:r>
            <a:r>
              <a:rPr lang="sk-SK" sz="6400" i="1" dirty="0" smtClean="0">
                <a:solidFill>
                  <a:srgbClr val="520E4F"/>
                </a:solidFill>
                <a:latin typeface="Matura MT Script Capitals" pitchFamily="66" charset="0"/>
              </a:rPr>
              <a:t>Písmo (neskôr vznik knihy)</a:t>
            </a:r>
          </a:p>
          <a:p>
            <a:pPr>
              <a:buNone/>
            </a:pPr>
            <a:r>
              <a:rPr lang="sk-SK" sz="6400" i="1" dirty="0" smtClean="0">
                <a:solidFill>
                  <a:srgbClr val="520E4F"/>
                </a:solidFill>
                <a:latin typeface="Matura MT Script Capitals" pitchFamily="66" charset="0"/>
              </a:rPr>
              <a:t>prešlo dlhodobým  vývojom. </a:t>
            </a:r>
          </a:p>
          <a:p>
            <a:pPr>
              <a:buNone/>
            </a:pPr>
            <a:endParaRPr lang="sk-SK" sz="1600" i="1" dirty="0" smtClean="0">
              <a:solidFill>
                <a:srgbClr val="520E4F"/>
              </a:solidFill>
              <a:latin typeface="Matura MT Script Capitals" pitchFamily="66" charset="0"/>
            </a:endParaRPr>
          </a:p>
          <a:p>
            <a:pPr>
              <a:buNone/>
            </a:pPr>
            <a:endParaRPr lang="sk-SK" sz="1600" i="1" dirty="0" smtClean="0">
              <a:solidFill>
                <a:srgbClr val="520E4F"/>
              </a:solidFill>
              <a:latin typeface="Matura MT Script Capitals" pitchFamily="66" charset="0"/>
            </a:endParaRPr>
          </a:p>
          <a:p>
            <a:pPr>
              <a:buNone/>
            </a:pPr>
            <a:endParaRPr lang="sk-SK" sz="1600" i="1" dirty="0" smtClean="0">
              <a:solidFill>
                <a:srgbClr val="520E4F"/>
              </a:solidFill>
              <a:latin typeface="Matura MT Script Capitals" pitchFamily="66" charset="0"/>
            </a:endParaRPr>
          </a:p>
          <a:p>
            <a:pPr>
              <a:buNone/>
            </a:pPr>
            <a:r>
              <a:rPr lang="sk-SK" sz="3300" i="1" dirty="0" smtClean="0">
                <a:solidFill>
                  <a:srgbClr val="520E4F"/>
                </a:solidFill>
                <a:latin typeface="Matura MT Script Capitals" pitchFamily="66" charset="0"/>
              </a:rPr>
              <a:t>   </a:t>
            </a:r>
            <a:r>
              <a:rPr lang="sk-SK" sz="5700" i="1" dirty="0" smtClean="0">
                <a:solidFill>
                  <a:srgbClr val="520E4F"/>
                </a:solidFill>
                <a:latin typeface="Matura MT Script Capitals" pitchFamily="66" charset="0"/>
              </a:rPr>
              <a:t>Na dorozumievanie používali </a:t>
            </a:r>
          </a:p>
          <a:p>
            <a:pPr>
              <a:buNone/>
            </a:pPr>
            <a:r>
              <a:rPr lang="sk-SK" sz="5700" i="1" dirty="0" smtClean="0">
                <a:solidFill>
                  <a:srgbClr val="520E4F"/>
                </a:solidFill>
                <a:latin typeface="Matura MT Script Capitals" pitchFamily="66" charset="0"/>
              </a:rPr>
              <a:t>staroveké národy </a:t>
            </a:r>
          </a:p>
          <a:p>
            <a:pPr>
              <a:buNone/>
            </a:pPr>
            <a:r>
              <a:rPr lang="sk-SK" sz="5700" b="1" i="1" dirty="0" smtClean="0">
                <a:solidFill>
                  <a:srgbClr val="520E4F"/>
                </a:solidFill>
                <a:latin typeface="Matura MT Script Capitals" pitchFamily="66" charset="0"/>
              </a:rPr>
              <a:t>            </a:t>
            </a:r>
            <a:r>
              <a:rPr lang="sk-SK" sz="6400" b="1" i="1" dirty="0" smtClean="0">
                <a:solidFill>
                  <a:srgbClr val="520E4F"/>
                </a:solidFill>
                <a:latin typeface="Matura MT Script Capitals" pitchFamily="66" charset="0"/>
              </a:rPr>
              <a:t>kameň,</a:t>
            </a:r>
            <a:r>
              <a:rPr lang="sk-SK" sz="5700" i="1" dirty="0" smtClean="0">
                <a:solidFill>
                  <a:srgbClr val="520E4F"/>
                </a:solidFill>
                <a:latin typeface="Matura MT Script Capitals" pitchFamily="66" charset="0"/>
              </a:rPr>
              <a:t> </a:t>
            </a:r>
            <a:endParaRPr lang="sk-SK" sz="5700" b="1" i="1" dirty="0" smtClean="0">
              <a:solidFill>
                <a:srgbClr val="520E4F"/>
              </a:solidFill>
              <a:latin typeface="Matura MT Script Capitals" pitchFamily="66" charset="0"/>
            </a:endParaRPr>
          </a:p>
          <a:p>
            <a:pPr>
              <a:buNone/>
            </a:pPr>
            <a:endParaRPr lang="sk-SK" sz="4400" b="1" i="1" dirty="0" smtClean="0">
              <a:solidFill>
                <a:srgbClr val="520E4F"/>
              </a:solidFill>
              <a:latin typeface="Matura MT Script Capitals" pitchFamily="66" charset="0"/>
            </a:endParaRPr>
          </a:p>
          <a:p>
            <a:pPr>
              <a:buNone/>
            </a:pPr>
            <a:r>
              <a:rPr lang="sk-SK" sz="4400" b="1" i="1" dirty="0" smtClean="0">
                <a:solidFill>
                  <a:srgbClr val="520E4F"/>
                </a:solidFill>
                <a:latin typeface="Matura MT Script Capitals" pitchFamily="66" charset="0"/>
              </a:rPr>
              <a:t>                     </a:t>
            </a:r>
          </a:p>
          <a:p>
            <a:pPr>
              <a:buNone/>
            </a:pPr>
            <a:endParaRPr lang="sk-SK" sz="4400" b="1" i="1" dirty="0" smtClean="0">
              <a:solidFill>
                <a:srgbClr val="520E4F"/>
              </a:solidFill>
              <a:latin typeface="Matura MT Script Capitals" pitchFamily="66" charset="0"/>
            </a:endParaRPr>
          </a:p>
          <a:p>
            <a:pPr>
              <a:buNone/>
            </a:pPr>
            <a:r>
              <a:rPr lang="sk-SK" sz="4400" b="1" i="1" dirty="0" smtClean="0">
                <a:solidFill>
                  <a:srgbClr val="520E4F"/>
                </a:solidFill>
                <a:latin typeface="Matura MT Script Capitals" pitchFamily="66" charset="0"/>
              </a:rPr>
              <a:t>                       </a:t>
            </a:r>
            <a:r>
              <a:rPr lang="sk-SK" sz="6400" b="1" i="1" dirty="0" smtClean="0">
                <a:solidFill>
                  <a:srgbClr val="520E4F"/>
                </a:solidFill>
                <a:latin typeface="Matura MT Script Capitals" pitchFamily="66" charset="0"/>
              </a:rPr>
              <a:t>kus dreva</a:t>
            </a:r>
            <a:r>
              <a:rPr lang="sk-SK" sz="6400" i="1" dirty="0" smtClean="0">
                <a:solidFill>
                  <a:srgbClr val="520E4F"/>
                </a:solidFill>
                <a:latin typeface="Matura MT Script Capitals" pitchFamily="66" charset="0"/>
              </a:rPr>
              <a:t> </a:t>
            </a:r>
          </a:p>
          <a:p>
            <a:pPr>
              <a:buNone/>
            </a:pPr>
            <a:endParaRPr lang="sk-SK" sz="4700" i="1" dirty="0" smtClean="0">
              <a:solidFill>
                <a:srgbClr val="520E4F"/>
              </a:solidFill>
              <a:latin typeface="Matura MT Script Capitals" pitchFamily="66" charset="0"/>
            </a:endParaRPr>
          </a:p>
          <a:p>
            <a:pPr>
              <a:buNone/>
            </a:pPr>
            <a:r>
              <a:rPr lang="sk-SK" sz="4700" i="1" dirty="0" smtClean="0">
                <a:solidFill>
                  <a:srgbClr val="520E4F"/>
                </a:solidFill>
                <a:latin typeface="Matura MT Script Capitals" pitchFamily="66" charset="0"/>
              </a:rPr>
              <a:t>                             </a:t>
            </a:r>
            <a:r>
              <a:rPr lang="sk-SK" sz="6400" i="1" dirty="0" smtClean="0">
                <a:solidFill>
                  <a:srgbClr val="520E4F"/>
                </a:solidFill>
                <a:latin typeface="Matura MT Script Capitals" pitchFamily="66" charset="0"/>
              </a:rPr>
              <a:t>či </a:t>
            </a:r>
            <a:r>
              <a:rPr lang="sk-SK" sz="6400" b="1" i="1" dirty="0" smtClean="0">
                <a:solidFill>
                  <a:srgbClr val="520E4F"/>
                </a:solidFill>
                <a:latin typeface="Matura MT Script Capitals" pitchFamily="66" charset="0"/>
              </a:rPr>
              <a:t>hlinené doštičky.</a:t>
            </a:r>
            <a:r>
              <a:rPr lang="sk-SK" sz="6400" i="1" dirty="0" smtClean="0">
                <a:solidFill>
                  <a:srgbClr val="520E4F"/>
                </a:solidFill>
                <a:latin typeface="Matura MT Script Capitals" pitchFamily="66" charset="0"/>
              </a:rPr>
              <a:t> 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19400"/>
            <a:ext cx="3505200" cy="214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4239590"/>
            <a:ext cx="2438400" cy="176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533400"/>
            <a:ext cx="7924800" cy="5922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000" i="1" dirty="0" smtClean="0">
                <a:solidFill>
                  <a:srgbClr val="791574"/>
                </a:solidFill>
                <a:latin typeface="Bauhaus 93" pitchFamily="82" charset="0"/>
                <a:cs typeface="Aharoni" pitchFamily="2" charset="-79"/>
              </a:rPr>
              <a:t>     </a:t>
            </a:r>
            <a:r>
              <a:rPr lang="sk-SK" sz="4000" b="1" i="1" dirty="0" smtClean="0">
                <a:solidFill>
                  <a:srgbClr val="791574"/>
                </a:solidFill>
                <a:latin typeface="Berlin Sans FB" pitchFamily="34" charset="0"/>
                <a:ea typeface="MS PMincho" pitchFamily="18" charset="-128"/>
                <a:cs typeface="Aharoni" pitchFamily="2" charset="-79"/>
              </a:rPr>
              <a:t>Vyspelejšie kultúry </a:t>
            </a:r>
          </a:p>
          <a:p>
            <a:pPr>
              <a:buNone/>
            </a:pPr>
            <a:r>
              <a:rPr lang="sk-SK" sz="4000" b="1" i="1" dirty="0" smtClean="0">
                <a:solidFill>
                  <a:srgbClr val="791574"/>
                </a:solidFill>
                <a:latin typeface="Berlin Sans FB" pitchFamily="34" charset="0"/>
                <a:ea typeface="MS PMincho" pitchFamily="18" charset="-128"/>
                <a:cs typeface="Aharoni" pitchFamily="2" charset="-79"/>
              </a:rPr>
              <a:t>používali kožu zvierat  </a:t>
            </a:r>
          </a:p>
          <a:p>
            <a:pPr>
              <a:buNone/>
            </a:pPr>
            <a:r>
              <a:rPr lang="sk-SK" sz="4000" b="1" i="1" dirty="0" smtClean="0">
                <a:solidFill>
                  <a:srgbClr val="791574"/>
                </a:solidFill>
                <a:latin typeface="Berlin Sans FB" pitchFamily="34" charset="0"/>
                <a:ea typeface="MS PMincho" pitchFamily="18" charset="-128"/>
                <a:cs typeface="Aharoni" pitchFamily="2" charset="-79"/>
              </a:rPr>
              <a:t>v podobe </a:t>
            </a:r>
            <a:r>
              <a:rPr lang="sk-SK" sz="4000" b="1" i="1" u="sng" dirty="0" smtClean="0">
                <a:solidFill>
                  <a:srgbClr val="791574"/>
                </a:solidFill>
                <a:latin typeface="Berlin Sans FB" pitchFamily="34" charset="0"/>
                <a:ea typeface="MS PMincho" pitchFamily="18" charset="-128"/>
                <a:cs typeface="Aharoni" pitchFamily="2" charset="-79"/>
              </a:rPr>
              <a:t>pergamenu </a:t>
            </a:r>
          </a:p>
          <a:p>
            <a:pPr>
              <a:buNone/>
            </a:pPr>
            <a:r>
              <a:rPr lang="sk-SK" sz="4000" b="1" i="1" dirty="0" smtClean="0">
                <a:solidFill>
                  <a:srgbClr val="791574"/>
                </a:solidFill>
                <a:latin typeface="Berlin Sans FB" pitchFamily="34" charset="0"/>
                <a:ea typeface="MS PMincho" pitchFamily="18" charset="-128"/>
                <a:cs typeface="Aharoni" pitchFamily="2" charset="-79"/>
              </a:rPr>
              <a:t>(pergamenový kódex) </a:t>
            </a:r>
          </a:p>
          <a:p>
            <a:pPr>
              <a:buNone/>
            </a:pPr>
            <a:endParaRPr lang="sk-SK" sz="2800" i="1" dirty="0" smtClean="0">
              <a:solidFill>
                <a:srgbClr val="520E4F"/>
              </a:solidFill>
              <a:latin typeface="Matura MT Script Capitals" pitchFamily="66" charset="0"/>
            </a:endParaRPr>
          </a:p>
          <a:p>
            <a:pPr>
              <a:buNone/>
            </a:pPr>
            <a:endParaRPr lang="sk-SK" sz="2800" i="1" dirty="0" smtClean="0">
              <a:solidFill>
                <a:srgbClr val="520E4F"/>
              </a:solidFill>
              <a:latin typeface="Matura MT Script Capitals" pitchFamily="66" charset="0"/>
            </a:endParaRPr>
          </a:p>
          <a:p>
            <a:pPr>
              <a:buNone/>
            </a:pPr>
            <a:endParaRPr lang="sk-SK" sz="2800" i="1" dirty="0" smtClean="0">
              <a:solidFill>
                <a:srgbClr val="520E4F"/>
              </a:solidFill>
              <a:latin typeface="Matura MT Script Capitals" pitchFamily="66" charset="0"/>
            </a:endParaRPr>
          </a:p>
          <a:p>
            <a:pPr>
              <a:buNone/>
            </a:pPr>
            <a:endParaRPr lang="sk-SK" sz="2800" dirty="0" smtClean="0">
              <a:solidFill>
                <a:srgbClr val="520E4F"/>
              </a:solidFill>
              <a:latin typeface="Matura MT Script Capitals" pitchFamily="66" charset="0"/>
            </a:endParaRP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05000"/>
            <a:ext cx="2438400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356058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7848600" cy="5181600"/>
          </a:xfrm>
        </p:spPr>
        <p:txBody>
          <a:bodyPr>
            <a:noAutofit/>
          </a:bodyPr>
          <a:lstStyle/>
          <a:p>
            <a:r>
              <a:rPr lang="sk-SK" sz="3200" i="1" dirty="0" smtClean="0">
                <a:solidFill>
                  <a:srgbClr val="84167F"/>
                </a:solidFill>
                <a:latin typeface="MS PMincho" pitchFamily="18" charset="-128"/>
                <a:ea typeface="MS PMincho" pitchFamily="18" charset="-128"/>
              </a:rPr>
              <a:t>Alebo  šachor – </a:t>
            </a:r>
            <a:r>
              <a:rPr lang="sk-SK" sz="3200" i="1" u="sng" dirty="0" smtClean="0">
                <a:solidFill>
                  <a:srgbClr val="84167F"/>
                </a:solidFill>
                <a:latin typeface="MS PMincho" pitchFamily="18" charset="-128"/>
                <a:ea typeface="MS PMincho" pitchFamily="18" charset="-128"/>
              </a:rPr>
              <a:t>papyrus </a:t>
            </a:r>
            <a:r>
              <a:rPr lang="sk-SK" sz="3200" i="1" dirty="0" smtClean="0">
                <a:solidFill>
                  <a:srgbClr val="84167F"/>
                </a:solidFill>
                <a:latin typeface="MS PMincho" pitchFamily="18" charset="-128"/>
                <a:ea typeface="MS PMincho" pitchFamily="18" charset="-128"/>
              </a:rPr>
              <a:t>(papyrusový zvitok).</a:t>
            </a:r>
            <a: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  <a:t/>
            </a:r>
            <a:b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</a:br>
            <a: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  <a:t/>
            </a:r>
            <a:b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</a:br>
            <a: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  <a:t/>
            </a:r>
            <a:b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</a:br>
            <a: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  <a:t/>
            </a:r>
            <a:b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</a:br>
            <a: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  <a:t/>
            </a:r>
            <a:b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</a:br>
            <a: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  <a:t/>
            </a:r>
            <a:b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</a:br>
            <a: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  <a:t/>
            </a:r>
            <a:b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</a:br>
            <a: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  <a:t/>
            </a:r>
            <a:b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</a:br>
            <a: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  <a:t> </a:t>
            </a:r>
            <a:b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</a:br>
            <a:r>
              <a:rPr lang="sk-SK" sz="3200" b="0" dirty="0" smtClean="0">
                <a:solidFill>
                  <a:srgbClr val="6F27AB"/>
                </a:solidFill>
                <a:latin typeface="MS PMincho" pitchFamily="18" charset="-128"/>
                <a:ea typeface="MS PMincho" pitchFamily="18" charset="-128"/>
              </a:rPr>
              <a:t>                             </a:t>
            </a:r>
            <a:r>
              <a:rPr lang="sk-SK" sz="3200" dirty="0" smtClean="0">
                <a:solidFill>
                  <a:srgbClr val="84167F"/>
                </a:solidFill>
                <a:latin typeface="MS PMincho" pitchFamily="18" charset="-128"/>
                <a:ea typeface="MS PMincho" pitchFamily="18" charset="-128"/>
              </a:rPr>
              <a:t>(</a:t>
            </a:r>
            <a:r>
              <a:rPr lang="sk-SK" sz="3200" dirty="0" err="1" smtClean="0">
                <a:solidFill>
                  <a:srgbClr val="84167F"/>
                </a:solidFill>
                <a:latin typeface="MS PMincho" pitchFamily="18" charset="-128"/>
                <a:ea typeface="MS PMincho" pitchFamily="18" charset="-128"/>
              </a:rPr>
              <a:t>Cyperus</a:t>
            </a:r>
            <a:r>
              <a:rPr lang="sk-SK" sz="3200" dirty="0" smtClean="0">
                <a:solidFill>
                  <a:srgbClr val="84167F"/>
                </a:solidFill>
                <a:latin typeface="MS PMincho" pitchFamily="18" charset="-128"/>
                <a:ea typeface="MS PMincho" pitchFamily="18" charset="-128"/>
              </a:rPr>
              <a:t> papyrus: </a:t>
            </a:r>
            <a:br>
              <a:rPr lang="sk-SK" sz="3200" dirty="0" smtClean="0">
                <a:solidFill>
                  <a:srgbClr val="84167F"/>
                </a:solidFill>
                <a:latin typeface="MS PMincho" pitchFamily="18" charset="-128"/>
                <a:ea typeface="MS PMincho" pitchFamily="18" charset="-128"/>
              </a:rPr>
            </a:br>
            <a:r>
              <a:rPr lang="sk-SK" sz="3200" dirty="0" smtClean="0">
                <a:solidFill>
                  <a:srgbClr val="84167F"/>
                </a:solidFill>
                <a:latin typeface="MS PMincho" pitchFamily="18" charset="-128"/>
                <a:ea typeface="MS PMincho" pitchFamily="18" charset="-128"/>
              </a:rPr>
              <a:t>4 – 5 m vysoká trstinová rastlina)              </a:t>
            </a:r>
            <a:endParaRPr lang="sk-SK" sz="3200" dirty="0">
              <a:solidFill>
                <a:srgbClr val="84167F"/>
              </a:solidFill>
              <a:latin typeface="MS PMincho" pitchFamily="18" charset="-128"/>
              <a:ea typeface="MS PMincho" pitchFamily="18" charset="-12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19200"/>
            <a:ext cx="3390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38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8600"/>
            <a:ext cx="79248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i="1" dirty="0" smtClean="0"/>
              <a:t>     </a:t>
            </a:r>
            <a:r>
              <a:rPr lang="sk-SK" sz="3600" b="1" i="1" dirty="0" smtClean="0">
                <a:solidFill>
                  <a:schemeClr val="accent1">
                    <a:lumMod val="50000"/>
                  </a:schemeClr>
                </a:solidFill>
                <a:latin typeface="Elephant" pitchFamily="18" charset="0"/>
                <a:ea typeface="MS PMincho" pitchFamily="18" charset="-128"/>
              </a:rPr>
              <a:t>Do objavenia vynálezu</a:t>
            </a:r>
          </a:p>
          <a:p>
            <a:pPr>
              <a:buNone/>
            </a:pPr>
            <a:r>
              <a:rPr lang="sk-SK" sz="3600" b="1" i="1" dirty="0" smtClean="0">
                <a:solidFill>
                  <a:schemeClr val="accent1">
                    <a:lumMod val="50000"/>
                  </a:schemeClr>
                </a:solidFill>
                <a:latin typeface="Elephant" pitchFamily="18" charset="0"/>
                <a:ea typeface="MS PMincho" pitchFamily="18" charset="-128"/>
              </a:rPr>
              <a:t>kníhtlače boli dokumenty</a:t>
            </a:r>
          </a:p>
          <a:p>
            <a:pPr>
              <a:buNone/>
            </a:pPr>
            <a:r>
              <a:rPr lang="sk-SK" sz="3600" b="1" i="1" dirty="0" smtClean="0">
                <a:solidFill>
                  <a:schemeClr val="accent1">
                    <a:lumMod val="50000"/>
                  </a:schemeClr>
                </a:solidFill>
                <a:latin typeface="Elephant" pitchFamily="18" charset="0"/>
                <a:ea typeface="MS PMincho" pitchFamily="18" charset="-128"/>
              </a:rPr>
              <a:t>prepisované najmä  v kláštoroch, </a:t>
            </a:r>
          </a:p>
          <a:p>
            <a:pPr>
              <a:buNone/>
            </a:pPr>
            <a:r>
              <a:rPr lang="sk-SK" sz="3600" b="1" i="1" dirty="0" smtClean="0">
                <a:solidFill>
                  <a:schemeClr val="accent1">
                    <a:lumMod val="50000"/>
                  </a:schemeClr>
                </a:solidFill>
                <a:latin typeface="Elephant" pitchFamily="18" charset="0"/>
                <a:ea typeface="MS PMincho" pitchFamily="18" charset="-128"/>
              </a:rPr>
              <a:t>kde </a:t>
            </a:r>
            <a:r>
              <a:rPr lang="sk-SK" sz="3600" b="1" i="1" dirty="0" smtClean="0">
                <a:solidFill>
                  <a:schemeClr val="accent1">
                    <a:lumMod val="50000"/>
                  </a:schemeClr>
                </a:solidFill>
                <a:latin typeface="Elephant" pitchFamily="18" charset="0"/>
                <a:ea typeface="MS PMincho" pitchFamily="18" charset="-128"/>
              </a:rPr>
              <a:t> mnísi </a:t>
            </a:r>
            <a:r>
              <a:rPr lang="sk-SK" sz="3600" b="1" i="1" dirty="0" smtClean="0">
                <a:solidFill>
                  <a:schemeClr val="accent1">
                    <a:lumMod val="50000"/>
                  </a:schemeClr>
                </a:solidFill>
                <a:latin typeface="Elephant" pitchFamily="18" charset="0"/>
                <a:ea typeface="MS PMincho" pitchFamily="18" charset="-128"/>
              </a:rPr>
              <a:t>venovali tejto práci   </a:t>
            </a:r>
          </a:p>
          <a:p>
            <a:pPr>
              <a:buNone/>
            </a:pPr>
            <a:r>
              <a:rPr lang="sk-SK" sz="3600" b="1" i="1" dirty="0" smtClean="0">
                <a:solidFill>
                  <a:schemeClr val="accent1">
                    <a:lumMod val="50000"/>
                  </a:schemeClr>
                </a:solidFill>
                <a:latin typeface="Elephant" pitchFamily="18" charset="0"/>
                <a:ea typeface="MS PMincho" pitchFamily="18" charset="-128"/>
              </a:rPr>
              <a:t>                  veľa času. </a:t>
            </a:r>
          </a:p>
          <a:p>
            <a:pPr>
              <a:buNone/>
            </a:pPr>
            <a:endParaRPr lang="sk-SK" sz="3200" b="1" i="1" dirty="0" smtClean="0">
              <a:solidFill>
                <a:schemeClr val="accent1">
                  <a:lumMod val="50000"/>
                </a:schemeClr>
              </a:solidFill>
              <a:latin typeface="MS PMincho" pitchFamily="18" charset="-128"/>
              <a:ea typeface="MS PMincho" pitchFamily="18" charset="-128"/>
            </a:endParaRPr>
          </a:p>
          <a:p>
            <a:pPr>
              <a:buNone/>
            </a:pP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209800" y="5105400"/>
            <a:ext cx="5018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3429000" cy="257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80715"/>
            <a:ext cx="2552394" cy="407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5760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324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k-SK" dirty="0" smtClean="0">
                <a:latin typeface="Biondi" pitchFamily="2" charset="0"/>
              </a:rPr>
              <a:t>     </a:t>
            </a:r>
            <a:r>
              <a:rPr lang="sk-SK" sz="5900" b="1" i="1" dirty="0" smtClean="0">
                <a:solidFill>
                  <a:srgbClr val="292E93"/>
                </a:solidFill>
                <a:latin typeface="Biondi" pitchFamily="2" charset="0"/>
              </a:rPr>
              <a:t>Kniha </a:t>
            </a:r>
            <a:r>
              <a:rPr lang="sk-SK" sz="4500" b="1" i="1" dirty="0" smtClean="0">
                <a:solidFill>
                  <a:srgbClr val="292E93"/>
                </a:solidFill>
                <a:latin typeface="Biondi" pitchFamily="2" charset="0"/>
              </a:rPr>
              <a:t>sa už v dávnych </a:t>
            </a:r>
          </a:p>
          <a:p>
            <a:pPr>
              <a:buNone/>
            </a:pPr>
            <a:r>
              <a:rPr lang="sk-SK" sz="4500" b="1" i="1" dirty="0" smtClean="0">
                <a:solidFill>
                  <a:srgbClr val="292E93"/>
                </a:solidFill>
                <a:latin typeface="Biondi" pitchFamily="2" charset="0"/>
              </a:rPr>
              <a:t>dobách  považovala za </a:t>
            </a:r>
          </a:p>
          <a:p>
            <a:pPr>
              <a:buNone/>
            </a:pPr>
            <a:r>
              <a:rPr lang="sk-SK" sz="4500" b="1" i="1" dirty="0" smtClean="0">
                <a:solidFill>
                  <a:srgbClr val="292E93"/>
                </a:solidFill>
                <a:latin typeface="Biondi" pitchFamily="2" charset="0"/>
              </a:rPr>
              <a:t>zdroj  múdrostí  a</a:t>
            </a:r>
          </a:p>
          <a:p>
            <a:pPr>
              <a:buNone/>
            </a:pPr>
            <a:r>
              <a:rPr lang="sk-SK" sz="4500" b="1" i="1" dirty="0" smtClean="0">
                <a:solidFill>
                  <a:srgbClr val="292E93"/>
                </a:solidFill>
                <a:latin typeface="Biondi" pitchFamily="2" charset="0"/>
              </a:rPr>
              <a:t>                       informácií. </a:t>
            </a:r>
          </a:p>
          <a:p>
            <a:pPr>
              <a:buNone/>
            </a:pPr>
            <a:endParaRPr lang="sk-SK" sz="4000" b="1" dirty="0" smtClean="0"/>
          </a:p>
          <a:p>
            <a:pPr>
              <a:buNone/>
            </a:pPr>
            <a:r>
              <a:rPr lang="sk-SK" sz="4400" b="1" i="1" dirty="0" smtClean="0">
                <a:solidFill>
                  <a:srgbClr val="292E93"/>
                </a:solidFill>
                <a:latin typeface="Biondi" pitchFamily="2" charset="0"/>
              </a:rPr>
              <a:t>Schopnosť čítať a písať bolo </a:t>
            </a:r>
          </a:p>
          <a:p>
            <a:pPr>
              <a:buNone/>
            </a:pPr>
            <a:r>
              <a:rPr lang="sk-SK" sz="4400" b="1" i="1" dirty="0" smtClean="0">
                <a:solidFill>
                  <a:srgbClr val="292E93"/>
                </a:solidFill>
                <a:latin typeface="Biondi" pitchFamily="2" charset="0"/>
              </a:rPr>
              <a:t>výsadné právo historikov,</a:t>
            </a:r>
          </a:p>
          <a:p>
            <a:pPr>
              <a:buNone/>
            </a:pPr>
            <a:r>
              <a:rPr lang="sk-SK" sz="4400" b="1" i="1" dirty="0" smtClean="0">
                <a:solidFill>
                  <a:srgbClr val="292E93"/>
                </a:solidFill>
                <a:latin typeface="Biondi" pitchFamily="2" charset="0"/>
              </a:rPr>
              <a:t>                             lekárov, </a:t>
            </a:r>
          </a:p>
          <a:p>
            <a:pPr>
              <a:buNone/>
            </a:pPr>
            <a:r>
              <a:rPr lang="sk-SK" sz="4400" b="1" i="1" dirty="0" smtClean="0">
                <a:solidFill>
                  <a:srgbClr val="292E93"/>
                </a:solidFill>
                <a:latin typeface="Biondi" pitchFamily="2" charset="0"/>
              </a:rPr>
              <a:t>                                             umelcov... </a:t>
            </a:r>
          </a:p>
          <a:p>
            <a:pPr>
              <a:buNone/>
            </a:pPr>
            <a:r>
              <a:rPr lang="sk-SK" sz="4000" b="1" i="1" dirty="0" smtClean="0">
                <a:solidFill>
                  <a:srgbClr val="292E93"/>
                </a:solidFill>
              </a:rPr>
              <a:t>                                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sz="3800" i="1" dirty="0" smtClean="0">
              <a:solidFill>
                <a:srgbClr val="3333CC"/>
              </a:solidFill>
            </a:endParaRPr>
          </a:p>
          <a:p>
            <a:pPr>
              <a:buNone/>
            </a:pPr>
            <a:endParaRPr lang="sk-SK" sz="3800" i="1" dirty="0" smtClean="0">
              <a:solidFill>
                <a:srgbClr val="3333CC"/>
              </a:solidFill>
            </a:endParaRPr>
          </a:p>
          <a:p>
            <a:pPr>
              <a:buNone/>
            </a:pPr>
            <a:endParaRPr lang="sk-SK" sz="4200" b="1" i="1" dirty="0" smtClean="0">
              <a:solidFill>
                <a:srgbClr val="292E93"/>
              </a:solidFill>
              <a:latin typeface="Biondi" pitchFamily="2" charset="0"/>
            </a:endParaRPr>
          </a:p>
          <a:p>
            <a:pPr>
              <a:buNone/>
            </a:pPr>
            <a:endParaRPr lang="sk-SK" sz="4200" b="1" i="1" dirty="0" smtClean="0">
              <a:solidFill>
                <a:srgbClr val="292E93"/>
              </a:solidFill>
              <a:latin typeface="Biondi" pitchFamily="2" charset="0"/>
            </a:endParaRPr>
          </a:p>
          <a:p>
            <a:pPr>
              <a:buNone/>
            </a:pPr>
            <a:r>
              <a:rPr lang="sk-SK" sz="5100" b="1" i="1" dirty="0" smtClean="0">
                <a:solidFill>
                  <a:srgbClr val="292E93"/>
                </a:solidFill>
                <a:latin typeface="Biondi" pitchFamily="2" charset="0"/>
              </a:rPr>
              <a:t>Šírenie poznatkov bolo pomalé a         ťažkopádne 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2057400" cy="26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"/>
            <a:ext cx="2514600" cy="267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81400"/>
            <a:ext cx="1676400" cy="203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271</TotalTime>
  <Words>335</Words>
  <Application>Microsoft Office PowerPoint</Application>
  <PresentationFormat>Prezentácia na obrazovke (4:3)</PresentationFormat>
  <Paragraphs>130</Paragraphs>
  <Slides>17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Luxusný</vt:lpstr>
      <vt:lpstr>Snímka 1</vt:lpstr>
      <vt:lpstr>Snímka 2</vt:lpstr>
      <vt:lpstr>       </vt:lpstr>
      <vt:lpstr>Snímka 4</vt:lpstr>
      <vt:lpstr>Snímka 5</vt:lpstr>
      <vt:lpstr>Snímka 6</vt:lpstr>
      <vt:lpstr>Alebo  šachor – papyrus (papyrusový zvitok).                                       (Cyperus papyrus:  4 – 5 m vysoká trstinová rastlina)              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Vierka</dc:creator>
  <cp:lastModifiedBy>Vierka Kaníková</cp:lastModifiedBy>
  <cp:revision>33</cp:revision>
  <dcterms:created xsi:type="dcterms:W3CDTF">2010-10-17T07:51:32Z</dcterms:created>
  <dcterms:modified xsi:type="dcterms:W3CDTF">2010-10-17T12:36:13Z</dcterms:modified>
</cp:coreProperties>
</file>